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6421" y="4400688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6421" y="4400688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6421" y="4400688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569"/>
            <a:ext cx="9149974" cy="1239925"/>
            <a:chOff x="0" y="3903669"/>
            <a:chExt cx="9149974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						</a:t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7171763" y="3903669"/>
              <a:ext cx="989100" cy="987900"/>
            </a:xfrm>
            <a:prstGeom prst="rtTriangl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8160874" y="3903669"/>
              <a:ext cx="989100" cy="9879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 flipH="1">
            <a:off x="8154888" y="2915669"/>
            <a:ext cx="989100" cy="987900"/>
          </a:xfrm>
          <a:prstGeom prst="rtTriangl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Shape 5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1" name="Shape 5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Shape 6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Shape 6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0" name="Shape 7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s://drive.google.com/file/d/1IJWb2xg6caIIkeQL9roZvSqYSOYAvYn3/view" TargetMode="External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gif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7.gif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13.jp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G0010326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7075"/>
            <a:ext cx="9296400" cy="51364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" name="Shape 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0531" y="69566"/>
            <a:ext cx="1451990" cy="121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1465" y="134164"/>
            <a:ext cx="968291" cy="11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6">
            <a:alphaModFix/>
          </a:blip>
          <a:srcRect l="-23028" r="-20629"/>
          <a:stretch/>
        </p:blipFill>
        <p:spPr>
          <a:xfrm>
            <a:off x="7945857" y="134164"/>
            <a:ext cx="1120940" cy="110095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9385" y="168788"/>
            <a:ext cx="1196126" cy="10663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0" y="0"/>
            <a:ext cx="3713700" cy="1283700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 descr="Hom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02" y="168788"/>
            <a:ext cx="3497264" cy="90446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621280" y="2571750"/>
            <a:ext cx="6362700" cy="195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latin typeface="Arial Black"/>
                <a:ea typeface="Arial Black"/>
                <a:cs typeface="Arial Black"/>
                <a:sym typeface="Arial Black"/>
              </a:rPr>
              <a:t>2017-2018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latin typeface="Arial Black"/>
                <a:ea typeface="Arial Black"/>
                <a:cs typeface="Arial Black"/>
                <a:sym typeface="Arial Black"/>
              </a:rPr>
              <a:t>PHOENIX COLLEGE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latin typeface="Arial Black"/>
                <a:ea typeface="Arial Black"/>
                <a:cs typeface="Arial Black"/>
                <a:sym typeface="Arial Black"/>
              </a:rPr>
              <a:t>NASA ASCEND SYMPOSIUM PRESENTATION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1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1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AEB74-2687-4410-9FD4-CB55FB57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776" y="804346"/>
            <a:ext cx="7408312" cy="4339154"/>
          </a:xfrm>
          <a:prstGeom prst="rect">
            <a:avLst/>
          </a:prstGeom>
        </p:spPr>
      </p:pic>
      <p:sp>
        <p:nvSpPr>
          <p:cNvPr id="220" name="Shape 220"/>
          <p:cNvSpPr/>
          <p:nvPr/>
        </p:nvSpPr>
        <p:spPr>
          <a:xfrm>
            <a:off x="6054850" y="1699725"/>
            <a:ext cx="1660200" cy="2097300"/>
          </a:xfrm>
          <a:prstGeom prst="bracketPai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2858100" y="1881570"/>
            <a:ext cx="3427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 Black"/>
                <a:ea typeface="Arial Black"/>
                <a:cs typeface="Arial Black"/>
                <a:sym typeface="Arial Black"/>
              </a:rPr>
              <a:t>Region that proves the </a:t>
            </a:r>
            <a:r>
              <a:rPr lang="en-GB" sz="1600" b="1" dirty="0" err="1">
                <a:latin typeface="Arial Black"/>
                <a:ea typeface="Arial Black"/>
                <a:cs typeface="Arial Black"/>
                <a:sym typeface="Arial Black"/>
              </a:rPr>
              <a:t>Pfotzer</a:t>
            </a:r>
            <a:r>
              <a:rPr lang="en-GB" sz="1600" b="1" dirty="0">
                <a:latin typeface="Arial Black"/>
                <a:ea typeface="Arial Black"/>
                <a:cs typeface="Arial Black"/>
                <a:sym typeface="Arial Black"/>
              </a:rPr>
              <a:t> Maximum exists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223" name="Shape 223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Radiation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245676" y="134350"/>
            <a:ext cx="186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2394200" y="248700"/>
            <a:ext cx="7191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Radiation Levels, </a:t>
            </a:r>
            <a:r>
              <a:rPr lang="en-GB" sz="2700" b="1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Hamfest</a:t>
            </a:r>
            <a:r>
              <a:rPr lang="en-GB" sz="27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2018</a:t>
            </a:r>
            <a:endParaRPr sz="2700" b="1" dirty="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A21B33-4CDE-4AA8-9E52-51D2E2C9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434" y="865819"/>
            <a:ext cx="7369638" cy="4277681"/>
          </a:xfrm>
          <a:prstGeom prst="rect">
            <a:avLst/>
          </a:prstGeom>
        </p:spPr>
      </p:pic>
      <p:sp>
        <p:nvSpPr>
          <p:cNvPr id="234" name="Shape 234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Validation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245676" y="134350"/>
            <a:ext cx="186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3006877" y="0"/>
            <a:ext cx="5169898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Radiation Levels: </a:t>
            </a:r>
            <a:r>
              <a:rPr lang="en-GB" sz="21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Independent Source</a:t>
            </a:r>
            <a:endParaRPr sz="2100" b="1" dirty="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 title="flightPath2.wmv">
            <a:hlinkClick r:id="rId6"/>
          </p:cNvPr>
          <p:cNvSpPr/>
          <p:nvPr/>
        </p:nvSpPr>
        <p:spPr>
          <a:xfrm>
            <a:off x="0" y="844232"/>
            <a:ext cx="9144000" cy="4299268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Shape 197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Simulation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45676" y="134350"/>
            <a:ext cx="186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2394200" y="96300"/>
            <a:ext cx="7191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Flight Path Simulation Fall 2017</a:t>
            </a:r>
            <a:endParaRPr sz="2700" b="1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2" name="flightPath2">
            <a:hlinkClick r:id="" action="ppaction://media"/>
            <a:extLst>
              <a:ext uri="{FF2B5EF4-FFF2-40B4-BE49-F238E27FC236}">
                <a16:creationId xmlns:a16="http://schemas.microsoft.com/office/drawing/2014/main" id="{5B10F9C0-264A-4693-A171-B9067C3F97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r="2884" b="6959"/>
          <a:stretch/>
        </p:blipFill>
        <p:spPr>
          <a:xfrm>
            <a:off x="3840975" y="1036025"/>
            <a:ext cx="5016525" cy="36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1410100"/>
            <a:ext cx="3363900" cy="323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4400025" y="109800"/>
            <a:ext cx="34248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TELEMETRY: </a:t>
            </a:r>
            <a:endParaRPr sz="270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Radio transmitter</a:t>
            </a:r>
            <a:endParaRPr sz="2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APRS system</a:t>
            </a:r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1512831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/>
            <a:r>
              <a:rPr lang="en-US" sz="2100" dirty="0">
                <a:solidFill>
                  <a:srgbClr val="000000"/>
                </a:solidFill>
                <a:latin typeface="Arial Black"/>
                <a:sym typeface="Arial Black"/>
              </a:rPr>
              <a:t>Establish long range communication with payload</a:t>
            </a:r>
          </a:p>
          <a:p>
            <a:pPr marL="342900">
              <a:spcBef>
                <a:spcPts val="1600"/>
              </a:spcBef>
            </a:pPr>
            <a:r>
              <a:rPr lang="en-US" sz="21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Receive</a:t>
            </a:r>
            <a:r>
              <a:rPr lang="en-GB" sz="2100" dirty="0">
                <a:solidFill>
                  <a:srgbClr val="000000"/>
                </a:solidFill>
                <a:latin typeface="Arial Black"/>
                <a:sym typeface="Arial Black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Arial Black"/>
                <a:sym typeface="Arial Black"/>
              </a:rPr>
              <a:t>remote telemetry data for interpretation during flight</a:t>
            </a:r>
            <a:endParaRPr lang="en-US" sz="210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>
              <a:spcBef>
                <a:spcPts val="1600"/>
              </a:spcBef>
            </a:pPr>
            <a:r>
              <a:rPr lang="en-US" sz="21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Create </a:t>
            </a:r>
            <a:r>
              <a:rPr lang="en-GB" sz="2100" dirty="0">
                <a:solidFill>
                  <a:srgbClr val="000000"/>
                </a:solidFill>
                <a:latin typeface="Arial Black"/>
                <a:sym typeface="Arial Black"/>
              </a:rPr>
              <a:t>a live stream payload</a:t>
            </a:r>
          </a:p>
          <a:p>
            <a:pPr marL="342900">
              <a:spcBef>
                <a:spcPts val="1600"/>
              </a:spcBef>
            </a:pPr>
            <a:endParaRPr lang="en-US" sz="210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/>
            <a:endParaRPr sz="2100" dirty="0">
              <a:solidFill>
                <a:srgbClr val="000000"/>
              </a:solidFill>
              <a:latin typeface="Arial Black"/>
              <a:sym typeface="Arial Black"/>
            </a:endParaRPr>
          </a:p>
          <a:p>
            <a:pPr marL="342900">
              <a:lnSpc>
                <a:spcPct val="100000"/>
              </a:lnSpc>
            </a:pPr>
            <a:endParaRPr sz="21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SPRING 2018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GOALS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2808300" y="110650"/>
            <a:ext cx="63357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7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STREAMING VIDEO SYSTEM:</a:t>
            </a:r>
            <a:endParaRPr sz="27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9885" y="2425465"/>
            <a:ext cx="1903290" cy="1915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Shape 270"/>
          <p:cNvCxnSpPr>
            <a:stCxn id="271" idx="3"/>
            <a:endCxn id="269" idx="1"/>
          </p:cNvCxnSpPr>
          <p:nvPr/>
        </p:nvCxnSpPr>
        <p:spPr>
          <a:xfrm>
            <a:off x="2680146" y="3383412"/>
            <a:ext cx="1479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2" name="Shape 272"/>
          <p:cNvCxnSpPr>
            <a:stCxn id="269" idx="3"/>
            <a:endCxn id="273" idx="1"/>
          </p:cNvCxnSpPr>
          <p:nvPr/>
        </p:nvCxnSpPr>
        <p:spPr>
          <a:xfrm>
            <a:off x="6063175" y="3383412"/>
            <a:ext cx="1479600" cy="75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71" name="Shape 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584" y="2691856"/>
            <a:ext cx="2313562" cy="138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6">
            <a:alphaModFix/>
          </a:blip>
          <a:srcRect t="-6629" b="6630"/>
          <a:stretch/>
        </p:blipFill>
        <p:spPr>
          <a:xfrm>
            <a:off x="7542913" y="1871431"/>
            <a:ext cx="1333894" cy="30388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4329950" y="835800"/>
            <a:ext cx="4024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RunCam (1080p)</a:t>
            </a:r>
            <a:r>
              <a:rPr lang="en-GB" sz="1100"/>
              <a:t>     </a:t>
            </a:r>
            <a:endParaRPr sz="1100"/>
          </a:p>
          <a:p>
            <a:pPr marL="2159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On Screen Display</a:t>
            </a:r>
            <a:endParaRPr sz="1100"/>
          </a:p>
          <a:p>
            <a:pPr marL="2159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Transmitter (1.28GHz)</a:t>
            </a:r>
            <a:endParaRPr sz="1100"/>
          </a:p>
          <a:p>
            <a:pPr marL="21590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-9" y="-1305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3886200" y="248700"/>
            <a:ext cx="3983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0" i="0" u="none" strike="noStrike" cap="none" dirty="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GROUND STATION: </a:t>
            </a:r>
            <a:endParaRPr sz="2700" dirty="0">
              <a:solidFill>
                <a:srgbClr val="002060"/>
              </a:solidFill>
            </a:endParaRP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185" y="1420633"/>
            <a:ext cx="1956515" cy="175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4371" y="1676119"/>
            <a:ext cx="2344676" cy="150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3391" y="3577221"/>
            <a:ext cx="2142005" cy="122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979305"/>
            <a:ext cx="768606" cy="2799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Shape 289"/>
          <p:cNvCxnSpPr/>
          <p:nvPr/>
        </p:nvCxnSpPr>
        <p:spPr>
          <a:xfrm rot="10800000" flipH="1">
            <a:off x="666567" y="3266938"/>
            <a:ext cx="633600" cy="4680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90" name="Shape 2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668">
            <a:off x="2318359" y="3512718"/>
            <a:ext cx="1914689" cy="13490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Shape 291"/>
          <p:cNvCxnSpPr/>
          <p:nvPr/>
        </p:nvCxnSpPr>
        <p:spPr>
          <a:xfrm>
            <a:off x="2371767" y="3255690"/>
            <a:ext cx="650400" cy="490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2" name="Shape 292"/>
          <p:cNvCxnSpPr/>
          <p:nvPr/>
        </p:nvCxnSpPr>
        <p:spPr>
          <a:xfrm rot="10800000" flipH="1">
            <a:off x="4197616" y="3022284"/>
            <a:ext cx="481200" cy="71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3" name="Shape 293"/>
          <p:cNvCxnSpPr/>
          <p:nvPr/>
        </p:nvCxnSpPr>
        <p:spPr>
          <a:xfrm>
            <a:off x="5636289" y="3047628"/>
            <a:ext cx="724200" cy="6627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4" name="Shape 294"/>
          <p:cNvSpPr txBox="1"/>
          <p:nvPr/>
        </p:nvSpPr>
        <p:spPr>
          <a:xfrm>
            <a:off x="6360500" y="720800"/>
            <a:ext cx="2694600" cy="17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Antenna </a:t>
            </a:r>
            <a:endParaRPr sz="2100"/>
          </a:p>
          <a:p>
            <a:pPr marL="28575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Receiver </a:t>
            </a:r>
            <a:endParaRPr sz="2100"/>
          </a:p>
          <a:p>
            <a:pPr marL="28575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Capture card</a:t>
            </a:r>
            <a:endParaRPr sz="2100"/>
          </a:p>
          <a:p>
            <a:pPr marL="28575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Laptop </a:t>
            </a:r>
            <a:endParaRPr sz="2100"/>
          </a:p>
          <a:p>
            <a:pPr marL="28575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H</a:t>
            </a: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otspot</a:t>
            </a:r>
            <a:endParaRPr sz="2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66584" y="1559009"/>
            <a:ext cx="8520600" cy="23410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/>
            <a:r>
              <a:rPr lang="en-GB" sz="2100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Pfotzer</a:t>
            </a:r>
            <a:r>
              <a:rPr lang="en-GB" sz="21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Maximum exists just above 60,000ft</a:t>
            </a:r>
            <a:endParaRPr sz="210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>
              <a:spcBef>
                <a:spcPts val="1600"/>
              </a:spcBef>
            </a:pPr>
            <a:r>
              <a:rPr lang="en-GB" sz="21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Remote communication possible throughout flight</a:t>
            </a:r>
            <a:endParaRPr sz="210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>
              <a:spcBef>
                <a:spcPts val="1600"/>
              </a:spcBef>
            </a:pPr>
            <a:r>
              <a:rPr lang="en-GB" sz="21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Ground station needs enhancements to sustain video streaming capabilities</a:t>
            </a:r>
            <a:endParaRPr sz="210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01" name="Shape 301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SPRING 2018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0" y="134350"/>
            <a:ext cx="2808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CONCLUSION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/>
          <p:nvPr/>
        </p:nvSpPr>
        <p:spPr>
          <a:xfrm>
            <a:off x="22961" y="18678"/>
            <a:ext cx="4072800" cy="1477800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630750" y="2100300"/>
            <a:ext cx="7882500" cy="73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3600" b="0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ASCENDING F</a:t>
            </a:r>
            <a:r>
              <a:rPr lang="en-GB" sz="3600" dirty="0">
                <a:latin typeface="Arial Black"/>
                <a:ea typeface="Arial Black"/>
                <a:cs typeface="Arial Black"/>
                <a:sym typeface="Arial Black"/>
              </a:rPr>
              <a:t>URTHER TEAM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 descr="H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451" y="238441"/>
            <a:ext cx="3606882" cy="90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 descr="Maricopa Community Colle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451" y="4493831"/>
            <a:ext cx="1264275" cy="38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3210" y="88603"/>
            <a:ext cx="1340790" cy="105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8249" y="3177124"/>
            <a:ext cx="1434500" cy="16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/>
          <p:nvPr/>
        </p:nvSpPr>
        <p:spPr>
          <a:xfrm>
            <a:off x="2636100" y="1453800"/>
            <a:ext cx="38718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THANK YOU!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3110147"/>
            <a:ext cx="1340259" cy="178568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3218549" y="3389943"/>
            <a:ext cx="3033042" cy="141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3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Stephen Thomas</a:t>
            </a:r>
          </a:p>
          <a:p>
            <a:pPr marL="285750" lvl="0" indent="-285750">
              <a:spcBef>
                <a:spcPts val="3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Susan Brew</a:t>
            </a:r>
          </a:p>
          <a:p>
            <a:pPr marL="285750" lvl="0" indent="-285750">
              <a:spcBef>
                <a:spcPts val="3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Ernest </a:t>
            </a:r>
            <a:r>
              <a:rPr lang="en-US" dirty="0" err="1">
                <a:latin typeface="Arial Black"/>
                <a:ea typeface="Arial Black"/>
                <a:cs typeface="Arial Black"/>
                <a:sym typeface="Arial Black"/>
              </a:rPr>
              <a:t>Villicaña</a:t>
            </a:r>
            <a:endParaRPr lang="en-US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lvl="0" indent="-285750">
              <a:spcBef>
                <a:spcPts val="3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Dr. Ed Ong</a:t>
            </a:r>
          </a:p>
          <a:p>
            <a:pPr marL="285750" lvl="0" indent="-285750">
              <a:spcBef>
                <a:spcPts val="3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Paul Ronquillo</a:t>
            </a:r>
            <a:endParaRPr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2841744" y="3027252"/>
            <a:ext cx="3460500" cy="39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Special thanks to: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1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5109130" y="0"/>
            <a:ext cx="1724100" cy="1453800"/>
          </a:xfrm>
          <a:prstGeom prst="rect">
            <a:avLst/>
          </a:prstGeom>
          <a:solidFill>
            <a:srgbClr val="171616"/>
          </a:solidFill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7699" y="58541"/>
            <a:ext cx="1639203" cy="129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2443791" y="2187002"/>
            <a:ext cx="425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74025" y="4312150"/>
            <a:ext cx="7556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Phillips, T. (2015, Oct 11) SPACE WEATHER BALLOONING--LATEST RESULTS. Retrieved           </a:t>
            </a:r>
            <a:endParaRPr/>
          </a:p>
          <a:p>
            <a:pPr marL="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http://spaceweather.com/archive.php?view=1&amp;day=23&amp;month=10&amp;year=2015</a:t>
            </a:r>
            <a:endParaRPr/>
          </a:p>
        </p:txBody>
      </p:sp>
      <p:sp>
        <p:nvSpPr>
          <p:cNvPr id="328" name="Shape 328"/>
          <p:cNvSpPr txBox="1"/>
          <p:nvPr/>
        </p:nvSpPr>
        <p:spPr>
          <a:xfrm>
            <a:off x="62425" y="3957500"/>
            <a:ext cx="7191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Science validation graph provided by: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0">
            <a:extLst>
              <a:ext uri="{FF2B5EF4-FFF2-40B4-BE49-F238E27FC236}">
                <a16:creationId xmlns:a16="http://schemas.microsoft.com/office/drawing/2014/main" id="{9E14E240-E22D-4BB2-88AB-CE0E26EA15F0}"/>
              </a:ext>
            </a:extLst>
          </p:cNvPr>
          <p:cNvSpPr txBox="1"/>
          <p:nvPr/>
        </p:nvSpPr>
        <p:spPr>
          <a:xfrm>
            <a:off x="2284322" y="4454296"/>
            <a:ext cx="36471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*Spring Volunteers</a:t>
            </a: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BD181B-B996-49AF-898D-53E6C027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</p:spPr>
        <p:txBody>
          <a:bodyPr/>
          <a:lstStyle/>
          <a:p>
            <a:pPr algn="ctr"/>
            <a:r>
              <a:rPr lang="en-US" sz="2800" u="sng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TEAM MEMBERS</a:t>
            </a:r>
            <a:b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7D9956-88AE-4E6F-A4F7-8957B4939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000" y="1226484"/>
            <a:ext cx="3999900" cy="3339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3200"/>
              <a:buNone/>
            </a:pPr>
            <a:r>
              <a:rPr lang="en-GB" sz="2400" b="1" dirty="0">
                <a:solidFill>
                  <a:srgbClr val="000000"/>
                </a:solidFill>
                <a:latin typeface="+mj-lt"/>
                <a:ea typeface="Arial Black"/>
                <a:cs typeface="Arial Black"/>
                <a:sym typeface="Arial Black"/>
              </a:rPr>
              <a:t>Adam Jimenez</a:t>
            </a:r>
            <a:endParaRPr lang="en-GB" sz="24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3200"/>
              <a:buNone/>
            </a:pPr>
            <a:r>
              <a:rPr lang="en-GB" sz="2400" b="1" dirty="0">
                <a:solidFill>
                  <a:srgbClr val="000000"/>
                </a:solidFill>
                <a:latin typeface="+mj-lt"/>
                <a:ea typeface="Arial Black"/>
                <a:cs typeface="Arial Black"/>
                <a:sym typeface="Arial Black"/>
              </a:rPr>
              <a:t>Yadira Estrada </a:t>
            </a:r>
            <a:endParaRPr lang="en-GB" sz="24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3200"/>
              <a:buNone/>
            </a:pPr>
            <a:r>
              <a:rPr lang="en-GB" sz="2400" b="1" dirty="0">
                <a:solidFill>
                  <a:srgbClr val="000000"/>
                </a:solidFill>
                <a:latin typeface="+mj-lt"/>
                <a:ea typeface="Arial Black"/>
                <a:cs typeface="Arial Black"/>
                <a:sym typeface="Arial Black"/>
              </a:rPr>
              <a:t>Rosa Mendoza</a:t>
            </a:r>
            <a:endParaRPr lang="en-GB" sz="24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3200"/>
              <a:buNone/>
            </a:pPr>
            <a:r>
              <a:rPr lang="en-GB" sz="2400" b="1" dirty="0">
                <a:solidFill>
                  <a:srgbClr val="000000"/>
                </a:solidFill>
                <a:latin typeface="+mj-lt"/>
                <a:ea typeface="Arial Black"/>
                <a:cs typeface="Arial Black"/>
                <a:sym typeface="Arial Black"/>
              </a:rPr>
              <a:t>Chris Barclay</a:t>
            </a:r>
            <a:endParaRPr lang="en-GB" sz="24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7DF6135-18E5-475D-A42A-FEE9D7929E9B}"/>
              </a:ext>
            </a:extLst>
          </p:cNvPr>
          <p:cNvSpPr txBox="1">
            <a:spLocks/>
          </p:cNvSpPr>
          <p:nvPr/>
        </p:nvSpPr>
        <p:spPr>
          <a:xfrm>
            <a:off x="4646880" y="1230462"/>
            <a:ext cx="3999900" cy="3339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en-GB" sz="2400" b="1" dirty="0">
                <a:latin typeface="+mj-lt"/>
                <a:ea typeface="Arial Black"/>
                <a:cs typeface="Arial Black"/>
                <a:sym typeface="Arial Black"/>
              </a:rPr>
              <a:t>Samuel Humpherys</a:t>
            </a:r>
            <a:endParaRPr lang="en-GB" sz="2400" b="1" dirty="0">
              <a:latin typeface="+mj-lt"/>
            </a:endParaRPr>
          </a:p>
          <a:p>
            <a:pPr>
              <a:spcBef>
                <a:spcPts val="600"/>
              </a:spcBef>
              <a:buSzPts val="3200"/>
            </a:pPr>
            <a:r>
              <a:rPr lang="en-GB" sz="2400" b="1" dirty="0">
                <a:latin typeface="+mj-lt"/>
                <a:ea typeface="Arial Black"/>
                <a:cs typeface="Arial Black"/>
                <a:sym typeface="Arial Black"/>
              </a:rPr>
              <a:t>Chris McCurry</a:t>
            </a:r>
            <a:endParaRPr lang="en-GB" sz="2400" b="1" dirty="0">
              <a:latin typeface="+mj-lt"/>
            </a:endParaRPr>
          </a:p>
          <a:p>
            <a:pPr>
              <a:spcBef>
                <a:spcPts val="600"/>
              </a:spcBef>
              <a:buSzPts val="3200"/>
            </a:pPr>
            <a:r>
              <a:rPr lang="en-GB" sz="2400" b="1" dirty="0">
                <a:latin typeface="+mj-lt"/>
                <a:ea typeface="Arial Black"/>
                <a:cs typeface="Arial Black"/>
                <a:sym typeface="Arial Black"/>
              </a:rPr>
              <a:t>Eunice Lopez*</a:t>
            </a:r>
          </a:p>
          <a:p>
            <a:pPr>
              <a:spcBef>
                <a:spcPts val="600"/>
              </a:spcBef>
              <a:buSzPts val="3200"/>
            </a:pPr>
            <a:r>
              <a:rPr lang="en-GB" sz="2400" b="1" dirty="0">
                <a:latin typeface="+mj-lt"/>
                <a:ea typeface="Arial Black"/>
                <a:cs typeface="Arial Black"/>
                <a:sym typeface="Arial Black"/>
              </a:rPr>
              <a:t>Joel Perez*</a:t>
            </a:r>
          </a:p>
          <a:p>
            <a:pPr>
              <a:spcBef>
                <a:spcPts val="600"/>
              </a:spcBef>
              <a:buSzPts val="3200"/>
            </a:pPr>
            <a:r>
              <a:rPr lang="en-GB" sz="2400" b="1" dirty="0">
                <a:latin typeface="+mj-lt"/>
                <a:ea typeface="Arial Black"/>
                <a:cs typeface="Arial Black"/>
                <a:sym typeface="Arial Black"/>
              </a:rPr>
              <a:t>Tracy Concialdi*</a:t>
            </a:r>
          </a:p>
          <a:p>
            <a:pPr marL="139700"/>
            <a:endParaRPr lang="en-US" sz="2400" b="1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366584" y="1565448"/>
            <a:ext cx="7890734" cy="223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Develop an impact protection system within durable housing</a:t>
            </a:r>
          </a:p>
          <a:p>
            <a: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endParaRPr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Profile the atmosphere</a:t>
            </a:r>
          </a:p>
          <a:p>
            <a: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endParaRPr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6195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Prove the existence of the </a:t>
            </a:r>
            <a:r>
              <a:rPr lang="en-GB" sz="2100" dirty="0" err="1">
                <a:latin typeface="Arial Black"/>
                <a:ea typeface="Arial Black"/>
                <a:cs typeface="Arial Black"/>
                <a:sym typeface="Arial Black"/>
              </a:rPr>
              <a:t>Pfotzer</a:t>
            </a: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 Maximum</a:t>
            </a:r>
          </a:p>
          <a:p>
            <a:pPr marL="457200" lvl="0" indent="-361950">
              <a:spcBef>
                <a:spcPts val="0"/>
              </a:spcBef>
              <a:spcAft>
                <a:spcPts val="0"/>
              </a:spcAft>
              <a:buSzPts val="2100"/>
              <a:buFont typeface="Arial Black"/>
              <a:buChar char="●"/>
            </a:pPr>
            <a:endParaRPr sz="21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FALL 2017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GOALS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3559500" y="248700"/>
            <a:ext cx="4213200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7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SUSPENSION:</a:t>
            </a:r>
            <a:endParaRPr sz="2700" b="0" i="0" u="none" strike="noStrike" cap="none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Evolution of Design</a:t>
            </a:r>
            <a:endParaRPr sz="2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4">
            <a:alphaModFix/>
          </a:blip>
          <a:srcRect l="51644" r="26151"/>
          <a:stretch/>
        </p:blipFill>
        <p:spPr>
          <a:xfrm>
            <a:off x="5915762" y="1000489"/>
            <a:ext cx="2120736" cy="364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2257" y="1257391"/>
            <a:ext cx="1793875" cy="350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90" y="1257391"/>
            <a:ext cx="1293323" cy="350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/>
          <p:nvPr/>
        </p:nvSpPr>
        <p:spPr>
          <a:xfrm>
            <a:off x="1601176" y="1194560"/>
            <a:ext cx="736200" cy="62220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HOUSING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-32675" y="66085"/>
            <a:ext cx="24879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DESIN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  <a:r>
              <a:rPr lang="en-GB"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HOUSING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0" y="1832999"/>
            <a:ext cx="4420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7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EXTERIOR:  </a:t>
            </a:r>
            <a:endParaRPr sz="27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Carbon Fiber</a:t>
            </a:r>
            <a:endParaRPr sz="2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Fiberglass</a:t>
            </a:r>
            <a:endParaRPr sz="2100"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1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Small Acrylic Dome  </a:t>
            </a:r>
            <a:endParaRPr sz="2100" b="0" i="0" u="none" strike="noStrike" cap="none">
              <a:solidFill>
                <a:srgbClr val="0070C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8750" y="31175"/>
            <a:ext cx="4595249" cy="485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5592070" y="1155225"/>
            <a:ext cx="27222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HOUSING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 l="11050" t="6340" r="22539" b="7867"/>
          <a:stretch/>
        </p:blipFill>
        <p:spPr>
          <a:xfrm>
            <a:off x="4458600" y="0"/>
            <a:ext cx="4685400" cy="48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-32675" y="66085"/>
            <a:ext cx="24879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DESIN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  <a:r>
              <a:rPr lang="en-GB"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HOUSING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0" y="1832999"/>
            <a:ext cx="4420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700" dirty="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IMPACT PROTECTION SYSTEM</a:t>
            </a:r>
            <a:r>
              <a:rPr lang="en-GB" sz="2700" b="0" i="0" u="none" strike="noStrike" cap="none" dirty="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:  </a:t>
            </a:r>
            <a:endParaRPr sz="27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3 Layer fiberglass plates</a:t>
            </a:r>
            <a:endParaRPr sz="21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Polystyrene foam</a:t>
            </a:r>
            <a:endParaRPr sz="21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100" dirty="0">
                <a:latin typeface="Arial Black"/>
                <a:ea typeface="Arial Black"/>
                <a:cs typeface="Arial Black"/>
                <a:sym typeface="Arial Black"/>
              </a:rPr>
              <a:t>Polyurethane foam </a:t>
            </a:r>
            <a:endParaRPr sz="2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2100" b="0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21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1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INTERIOR</a:t>
            </a:r>
            <a:endParaRPr sz="18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492573" y="134350"/>
            <a:ext cx="53661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PAYLOAD: </a:t>
            </a:r>
            <a:endParaRPr sz="2700"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Orientation </a:t>
            </a:r>
            <a:endParaRPr sz="2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Global Positioning</a:t>
            </a:r>
            <a:endParaRPr sz="2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Interior pressure temperature</a:t>
            </a:r>
            <a:endParaRPr sz="2100"/>
          </a:p>
        </p:txBody>
      </p:sp>
      <p:pic>
        <p:nvPicPr>
          <p:cNvPr id="160" name="Shape 160" descr="https://lh6.googleusercontent.com/god5OaO4-mvrh_gigKiPNX-FMrxK-wEF9w5t7dAtO4Mq-g3J6FanNZTm4MHcRMNulBGNaIMu4LrHaM16UuVRc0DtxxUbTQ1J2VGKOvUaqpk5j1iIDG2XYcv_nbfk1KJCtAyu5838shLxNQ"/>
          <p:cNvPicPr preferRelativeResize="0"/>
          <p:nvPr/>
        </p:nvPicPr>
        <p:blipFill rotWithShape="1">
          <a:blip r:embed="rId4">
            <a:alphaModFix/>
          </a:blip>
          <a:srcRect l="5326" t="19272" r="9320" b="17057"/>
          <a:stretch/>
        </p:blipFill>
        <p:spPr>
          <a:xfrm>
            <a:off x="4907421" y="3223143"/>
            <a:ext cx="4236579" cy="168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l="6604" t="15254" r="4860" b="14545"/>
          <a:stretch/>
        </p:blipFill>
        <p:spPr>
          <a:xfrm>
            <a:off x="1617925" y="3634918"/>
            <a:ext cx="2005057" cy="127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7930" y="1634083"/>
            <a:ext cx="2061802" cy="125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634918"/>
            <a:ext cx="1510563" cy="114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8">
            <a:alphaModFix/>
          </a:blip>
          <a:srcRect l="19439" t="5069" r="18134" b="8117"/>
          <a:stretch/>
        </p:blipFill>
        <p:spPr>
          <a:xfrm>
            <a:off x="1942601" y="1697126"/>
            <a:ext cx="1355705" cy="113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3106" y="1442897"/>
            <a:ext cx="516023" cy="1594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Shape 166"/>
          <p:cNvCxnSpPr/>
          <p:nvPr/>
        </p:nvCxnSpPr>
        <p:spPr>
          <a:xfrm rot="10800000" flipH="1">
            <a:off x="3622982" y="3496789"/>
            <a:ext cx="1284600" cy="6702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7" name="Shape 167"/>
          <p:cNvCxnSpPr/>
          <p:nvPr/>
        </p:nvCxnSpPr>
        <p:spPr>
          <a:xfrm flipH="1">
            <a:off x="5406830" y="2449841"/>
            <a:ext cx="1181100" cy="711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8" name="Shape 168"/>
          <p:cNvCxnSpPr/>
          <p:nvPr/>
        </p:nvCxnSpPr>
        <p:spPr>
          <a:xfrm>
            <a:off x="3541777" y="2267145"/>
            <a:ext cx="1478700" cy="9249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371288" y="1346473"/>
            <a:ext cx="6401413" cy="24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 t="21996" r="63765" b="33665"/>
          <a:stretch/>
        </p:blipFill>
        <p:spPr>
          <a:xfrm>
            <a:off x="0" y="3600805"/>
            <a:ext cx="1270045" cy="125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8848" y="1185710"/>
            <a:ext cx="1849288" cy="180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6">
            <a:alphaModFix/>
          </a:blip>
          <a:srcRect l="26463" r="26623"/>
          <a:stretch/>
        </p:blipFill>
        <p:spPr>
          <a:xfrm rot="-5400000">
            <a:off x="2059725" y="2763189"/>
            <a:ext cx="1334681" cy="291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28" y="861993"/>
            <a:ext cx="1771681" cy="13850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Shape 178"/>
          <p:cNvCxnSpPr/>
          <p:nvPr/>
        </p:nvCxnSpPr>
        <p:spPr>
          <a:xfrm>
            <a:off x="3635212" y="2159201"/>
            <a:ext cx="1680600" cy="1056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9" name="Shape 179"/>
          <p:cNvCxnSpPr/>
          <p:nvPr/>
        </p:nvCxnSpPr>
        <p:spPr>
          <a:xfrm rot="10800000" flipH="1">
            <a:off x="4102101" y="3600439"/>
            <a:ext cx="1093200" cy="6351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80" name="Shape 180"/>
          <p:cNvPicPr preferRelativeResize="0"/>
          <p:nvPr/>
        </p:nvPicPr>
        <p:blipFill rotWithShape="1">
          <a:blip r:embed="rId8">
            <a:alphaModFix/>
          </a:blip>
          <a:srcRect l="45820" b="52914"/>
          <a:stretch/>
        </p:blipFill>
        <p:spPr>
          <a:xfrm>
            <a:off x="6963699" y="1256713"/>
            <a:ext cx="1347040" cy="1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2456425" y="0"/>
            <a:ext cx="6306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EXTERNAL ATMOSPHERIC DATA: </a:t>
            </a:r>
            <a:endParaRPr sz="2700"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2" name="Shape 182"/>
          <p:cNvCxnSpPr/>
          <p:nvPr/>
        </p:nvCxnSpPr>
        <p:spPr>
          <a:xfrm flipH="1">
            <a:off x="5828721" y="2295141"/>
            <a:ext cx="971400" cy="719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83" name="Shape 1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74541" y="966536"/>
            <a:ext cx="434393" cy="163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https://lh6.googleusercontent.com/god5OaO4-mvrh_gigKiPNX-FMrxK-wEF9w5t7dAtO4Mq-g3J6FanNZTm4MHcRMNulBGNaIMu4LrHaM16UuVRc0DtxxUbTQ1J2VGKOvUaqpk5j1iIDG2XYcv_nbfk1KJCtAyu5838shLxNQ"/>
          <p:cNvPicPr preferRelativeResize="0"/>
          <p:nvPr/>
        </p:nvPicPr>
        <p:blipFill rotWithShape="1">
          <a:blip r:embed="rId10">
            <a:alphaModFix/>
          </a:blip>
          <a:srcRect l="5326" t="19272" r="9320" b="17057"/>
          <a:stretch/>
        </p:blipFill>
        <p:spPr>
          <a:xfrm>
            <a:off x="5433002" y="3124963"/>
            <a:ext cx="3566396" cy="1729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245668" y="134354"/>
            <a:ext cx="1619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1870825" y="1002825"/>
            <a:ext cx="7020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CO2 sensor</a:t>
            </a:r>
            <a:endParaRPr sz="2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Temperature </a:t>
            </a:r>
            <a:endParaRPr sz="21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100">
                <a:latin typeface="Arial Black"/>
                <a:ea typeface="Arial Black"/>
                <a:cs typeface="Arial Black"/>
                <a:sym typeface="Arial Black"/>
              </a:rPr>
              <a:t>3-Geiger counters</a:t>
            </a:r>
            <a:endParaRPr sz="2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D924A6-E867-4CDB-AEAA-806FE93A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76" y="807720"/>
            <a:ext cx="7591504" cy="4384320"/>
          </a:xfrm>
          <a:prstGeom prst="rect">
            <a:avLst/>
          </a:prstGeom>
        </p:spPr>
      </p:pic>
      <p:sp>
        <p:nvSpPr>
          <p:cNvPr id="207" name="Shape 207"/>
          <p:cNvSpPr/>
          <p:nvPr/>
        </p:nvSpPr>
        <p:spPr>
          <a:xfrm>
            <a:off x="-9" y="-7"/>
            <a:ext cx="28083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366584" y="720788"/>
            <a:ext cx="2273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Radiation</a:t>
            </a:r>
            <a:endParaRPr sz="1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245676" y="134350"/>
            <a:ext cx="186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  <a:endParaRPr sz="3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2241800" y="248700"/>
            <a:ext cx="7191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Radiation Levels, Fall 2017</a:t>
            </a:r>
            <a:endParaRPr sz="2700" b="1" dirty="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  <p:sp>
        <p:nvSpPr>
          <p:cNvPr id="212" name="Shape 212"/>
          <p:cNvSpPr/>
          <p:nvPr/>
        </p:nvSpPr>
        <p:spPr>
          <a:xfrm>
            <a:off x="3963700" y="1648322"/>
            <a:ext cx="462000" cy="2097300"/>
          </a:xfrm>
          <a:prstGeom prst="bracketPai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4425700" y="2056805"/>
            <a:ext cx="4034188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 Black"/>
                <a:ea typeface="Arial Black"/>
                <a:cs typeface="Arial Black"/>
                <a:sym typeface="Arial Black"/>
              </a:rPr>
              <a:t>Lower region of </a:t>
            </a:r>
            <a:r>
              <a:rPr lang="en-GB" sz="1600" b="1" dirty="0" err="1">
                <a:latin typeface="Arial Black"/>
                <a:ea typeface="Arial Black"/>
                <a:cs typeface="Arial Black"/>
                <a:sym typeface="Arial Black"/>
              </a:rPr>
              <a:t>Pfotzer</a:t>
            </a:r>
            <a:r>
              <a:rPr lang="en-GB" sz="1600" b="1" dirty="0">
                <a:latin typeface="Arial Black"/>
                <a:ea typeface="Arial Black"/>
                <a:cs typeface="Arial Black"/>
                <a:sym typeface="Arial Black"/>
              </a:rPr>
              <a:t> Maximum</a:t>
            </a:r>
            <a:r>
              <a:rPr lang="en-GB" dirty="0"/>
              <a:t> 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305</Words>
  <Application>Microsoft Office PowerPoint</Application>
  <PresentationFormat>On-screen Show (16:9)</PresentationFormat>
  <Paragraphs>112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Roboto</vt:lpstr>
      <vt:lpstr>Calibri</vt:lpstr>
      <vt:lpstr>Arial Black</vt:lpstr>
      <vt:lpstr>Geometric</vt:lpstr>
      <vt:lpstr>PowerPoint Presentation</vt:lpstr>
      <vt:lpstr>TEAM MEMBERS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Uny</dc:creator>
  <cp:lastModifiedBy>Eunice Lopez</cp:lastModifiedBy>
  <cp:revision>39</cp:revision>
  <dcterms:modified xsi:type="dcterms:W3CDTF">2018-04-04T17:48:39Z</dcterms:modified>
</cp:coreProperties>
</file>